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0" r:id="rId3"/>
    <p:sldId id="320" r:id="rId4"/>
    <p:sldId id="289" r:id="rId5"/>
    <p:sldId id="296" r:id="rId6"/>
  </p:sldIdLst>
  <p:sldSz cx="9144000" cy="6858000" type="screen4x3"/>
  <p:notesSz cx="7315200" cy="9601200"/>
  <p:defaultTextStyle>
    <a:defPPr>
      <a:defRPr lang="es-E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F7B19"/>
    <a:srgbClr val="342268"/>
    <a:srgbClr val="3399FF"/>
    <a:srgbClr val="025198"/>
    <a:srgbClr val="C0C0C0"/>
    <a:srgbClr val="FFFFFF"/>
    <a:srgbClr val="93FFC4"/>
    <a:srgbClr val="BCECF6"/>
    <a:srgbClr val="C6E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11" autoAdjust="0"/>
    <p:restoredTop sz="94709" autoAdjust="0"/>
  </p:normalViewPr>
  <p:slideViewPr>
    <p:cSldViewPr>
      <p:cViewPr>
        <p:scale>
          <a:sx n="50" d="100"/>
          <a:sy n="50" d="100"/>
        </p:scale>
        <p:origin x="-1944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rtl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rtl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EEDD369-C41B-4D0B-8174-9FA3C57F0AE0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rtl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rtl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3F0CF0E-E611-486D-A1BC-CF06D602A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85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44408" indent="-644408" eaLnBrk="1" hangingPunct="1">
              <a:lnSpc>
                <a:spcPct val="80000"/>
              </a:lnSpc>
              <a:spcBef>
                <a:spcPct val="0"/>
              </a:spcBef>
            </a:pPr>
            <a:endParaRPr lang="en-US" smtClean="0">
              <a:solidFill>
                <a:srgbClr val="FFFF00"/>
              </a:solidFill>
              <a:ea typeface="ＭＳ Ｐゴシック" pitchFamily="28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136EBB-F62E-4935-A288-674ECC813C73}" type="slidenum">
              <a: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44408" indent="-644408" eaLnBrk="1" hangingPunct="1">
              <a:lnSpc>
                <a:spcPct val="80000"/>
              </a:lnSpc>
              <a:spcBef>
                <a:spcPct val="0"/>
              </a:spcBef>
            </a:pPr>
            <a:endParaRPr lang="en-US" smtClean="0">
              <a:solidFill>
                <a:srgbClr val="FFFF00"/>
              </a:solidFill>
              <a:ea typeface="ＭＳ Ｐゴシック" pitchFamily="28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6F1700-D576-4ADB-B530-8B6F690F567A}" type="slidenum">
              <a: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Y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0E8000-CC9A-4D82-A3BD-C38F0AE212DF}" type="slidenum">
              <a:rPr lang="ar-SY" smtClean="0">
                <a:latin typeface="Arial" pitchFamily="34" charset="0"/>
                <a:ea typeface="ＭＳ Ｐゴシック" pitchFamily="28" charset="-128"/>
                <a:cs typeface="Arial" pitchFamily="34" charset="0"/>
              </a:rPr>
              <a:pPr/>
              <a:t>4</a:t>
            </a:fld>
            <a:endParaRPr lang="ar-SY" smtClean="0">
              <a:latin typeface="Arial" pitchFamily="34" charset="0"/>
              <a:ea typeface="ＭＳ Ｐゴシック" pitchFamily="28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4CF427-DBD3-4428-B563-3B4E15756309}" type="slidenum">
              <a: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ar-SY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F0165-74CD-4945-B093-9C306175A0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1224F-79A1-403B-B850-C05402CF4D7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D3FDD-D2E2-47D7-90A5-6B3FBB4FCB4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 userDrawn="1"/>
        </p:nvGrpSpPr>
        <p:grpSpPr bwMode="auto">
          <a:xfrm>
            <a:off x="-61913" y="107950"/>
            <a:ext cx="10206038" cy="6535738"/>
            <a:chOff x="-71259" y="929657"/>
            <a:chExt cx="10206359" cy="6536044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3562643" y="983634"/>
              <a:ext cx="3729155" cy="5161206"/>
              <a:chOff x="3625695" y="957781"/>
              <a:chExt cx="3729155" cy="5161527"/>
            </a:xfrm>
          </p:grpSpPr>
          <p:sp>
            <p:nvSpPr>
              <p:cNvPr id="34" name="Oval 33"/>
              <p:cNvSpPr>
                <a:spLocks noChangeArrowheads="1"/>
              </p:cNvSpPr>
              <p:nvPr/>
            </p:nvSpPr>
            <p:spPr bwMode="auto">
              <a:xfrm rot="-7858936">
                <a:off x="3295340" y="3010741"/>
                <a:ext cx="3729445" cy="2487690"/>
              </a:xfrm>
              <a:prstGeom prst="ellipse">
                <a:avLst/>
              </a:prstGeom>
              <a:gradFill rotWithShape="1">
                <a:gsLst>
                  <a:gs pos="0">
                    <a:srgbClr val="FF0000">
                      <a:alpha val="39999"/>
                    </a:srgbClr>
                  </a:gs>
                  <a:gs pos="100000">
                    <a:srgbClr val="800000">
                      <a:alpha val="39999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8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rt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5" name="Oval 34"/>
              <p:cNvSpPr>
                <a:spLocks/>
              </p:cNvSpPr>
              <p:nvPr/>
            </p:nvSpPr>
            <p:spPr bwMode="auto">
              <a:xfrm rot="10514884">
                <a:off x="3625695" y="2240622"/>
                <a:ext cx="3729155" cy="248629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39999"/>
                    </a:srgbClr>
                  </a:gs>
                  <a:gs pos="100000">
                    <a:srgbClr val="FF6600">
                      <a:alpha val="39999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66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rt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6" name="Oval 35"/>
              <p:cNvSpPr>
                <a:spLocks noChangeArrowheads="1"/>
              </p:cNvSpPr>
              <p:nvPr/>
            </p:nvSpPr>
            <p:spPr bwMode="auto">
              <a:xfrm rot="7764142">
                <a:off x="3267558" y="1577865"/>
                <a:ext cx="3729445" cy="2489278"/>
              </a:xfrm>
              <a:prstGeom prst="ellipse">
                <a:avLst/>
              </a:prstGeom>
              <a:gradFill rotWithShape="1">
                <a:gsLst>
                  <a:gs pos="0">
                    <a:srgbClr val="A6A6A6">
                      <a:alpha val="39999"/>
                    </a:srgbClr>
                  </a:gs>
                  <a:gs pos="100000">
                    <a:srgbClr val="262626">
                      <a:alpha val="39999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595959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rt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 flipH="1">
              <a:off x="1697273" y="929656"/>
              <a:ext cx="3729154" cy="5215182"/>
              <a:chOff x="3845713" y="1056210"/>
              <a:chExt cx="3729154" cy="5215506"/>
            </a:xfrm>
          </p:grpSpPr>
          <p:sp>
            <p:nvSpPr>
              <p:cNvPr id="31" name="Oval 30"/>
              <p:cNvSpPr>
                <a:spLocks noChangeArrowheads="1"/>
              </p:cNvSpPr>
              <p:nvPr/>
            </p:nvSpPr>
            <p:spPr bwMode="auto">
              <a:xfrm rot="-7858936">
                <a:off x="3447093" y="3163149"/>
                <a:ext cx="3729444" cy="2487690"/>
              </a:xfrm>
              <a:prstGeom prst="ellipse">
                <a:avLst/>
              </a:prstGeom>
              <a:gradFill rotWithShape="1">
                <a:gsLst>
                  <a:gs pos="0">
                    <a:srgbClr val="B3A2C7">
                      <a:alpha val="39999"/>
                    </a:srgbClr>
                  </a:gs>
                  <a:gs pos="100000">
                    <a:srgbClr val="403152">
                      <a:alpha val="39999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604A7B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rt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2" name="Oval 31"/>
              <p:cNvSpPr>
                <a:spLocks/>
              </p:cNvSpPr>
              <p:nvPr/>
            </p:nvSpPr>
            <p:spPr bwMode="auto">
              <a:xfrm rot="10514884">
                <a:off x="3845713" y="2393031"/>
                <a:ext cx="3729154" cy="2486296"/>
              </a:xfrm>
              <a:prstGeom prst="ellipse">
                <a:avLst/>
              </a:prstGeom>
              <a:gradFill rotWithShape="1">
                <a:gsLst>
                  <a:gs pos="0">
                    <a:srgbClr val="74F4FF">
                      <a:alpha val="39999"/>
                    </a:srgbClr>
                  </a:gs>
                  <a:gs pos="100000">
                    <a:srgbClr val="208ECD">
                      <a:alpha val="39999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208ECD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rt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3" name="Oval 32"/>
              <p:cNvSpPr>
                <a:spLocks noChangeArrowheads="1"/>
              </p:cNvSpPr>
              <p:nvPr/>
            </p:nvSpPr>
            <p:spPr bwMode="auto">
              <a:xfrm rot="7764142">
                <a:off x="3282782" y="1676293"/>
                <a:ext cx="3729444" cy="2489278"/>
              </a:xfrm>
              <a:prstGeom prst="ellipse">
                <a:avLst/>
              </a:prstGeom>
              <a:gradFill rotWithShape="1">
                <a:gsLst>
                  <a:gs pos="0">
                    <a:srgbClr val="5AF300">
                      <a:alpha val="39999"/>
                    </a:srgbClr>
                  </a:gs>
                  <a:gs pos="100000">
                    <a:srgbClr val="26A000">
                      <a:alpha val="39999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26A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rt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87497" y="1642478"/>
              <a:ext cx="1889184" cy="646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defRPr/>
              </a:pPr>
              <a:r>
                <a:rPr lang="en-US" sz="1200" dirty="0">
                  <a:latin typeface="Arial" charset="0"/>
                  <a:ea typeface="ＭＳ Ｐゴシック" pitchFamily="-108" charset="-128"/>
                  <a:cs typeface="+mn-cs"/>
                </a:rPr>
                <a:t>To express yourself and</a:t>
              </a:r>
            </a:p>
            <a:p>
              <a:pPr algn="l" rtl="0">
                <a:defRPr/>
              </a:pPr>
              <a:r>
                <a:rPr lang="en-US" sz="1200" dirty="0">
                  <a:latin typeface="Arial" charset="0"/>
                  <a:ea typeface="ＭＳ Ｐゴシック" pitchFamily="1" charset="-128"/>
                  <a:cs typeface="+mn-cs"/>
                </a:rPr>
                <a:t>why are you attracted to        </a:t>
              </a:r>
            </a:p>
            <a:p>
              <a:pPr algn="l" rtl="0">
                <a:defRPr/>
              </a:pPr>
              <a:r>
                <a:rPr lang="en-US" sz="1200" dirty="0">
                  <a:latin typeface="Arial" charset="0"/>
                  <a:ea typeface="ＭＳ Ｐゴシック" pitchFamily="1" charset="-128"/>
                  <a:cs typeface="+mn-cs"/>
                </a:rPr>
                <a:t>this university/ Program?</a:t>
              </a:r>
            </a:p>
          </p:txBody>
        </p:sp>
        <p:sp>
          <p:nvSpPr>
            <p:cNvPr id="6" name="TextBox 8"/>
            <p:cNvSpPr txBox="1">
              <a:spLocks noChangeArrowheads="1"/>
            </p:cNvSpPr>
            <p:nvPr/>
          </p:nvSpPr>
          <p:spPr bwMode="auto">
            <a:xfrm>
              <a:off x="7206071" y="1655179"/>
              <a:ext cx="2549605" cy="1016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 algn="l" rtl="0">
                <a:defRPr/>
              </a:pPr>
              <a:r>
                <a:rPr lang="en-US" sz="1200" dirty="0">
                  <a:latin typeface="Arial" charset="0"/>
                  <a:ea typeface="ＭＳ Ｐゴシック" pitchFamily="-108" charset="-128"/>
                  <a:cs typeface="+mn-cs"/>
                </a:rPr>
                <a:t>Explain why you will be an </a:t>
              </a:r>
            </a:p>
            <a:p>
              <a:pPr marL="285750" indent="-285750" algn="l" rtl="0">
                <a:defRPr/>
              </a:pPr>
              <a:r>
                <a:rPr lang="en-US" sz="1200" dirty="0">
                  <a:latin typeface="Arial" charset="0"/>
                  <a:ea typeface="ＭＳ Ｐゴシック" pitchFamily="-108" charset="-128"/>
                  <a:cs typeface="+mn-cs"/>
                </a:rPr>
                <a:t>asset to the school from </a:t>
              </a:r>
            </a:p>
            <a:p>
              <a:pPr marL="285750" indent="-285750" algn="l" rtl="0">
                <a:defRPr/>
              </a:pPr>
              <a:r>
                <a:rPr lang="en-US" sz="1200" dirty="0">
                  <a:latin typeface="Arial" charset="0"/>
                  <a:ea typeface="ＭＳ Ｐゴシック" pitchFamily="-108" charset="-128"/>
                  <a:cs typeface="+mn-cs"/>
                </a:rPr>
                <a:t>someone who knows you</a:t>
              </a:r>
            </a:p>
            <a:p>
              <a:pPr marL="285750" indent="-285750" algn="l" rtl="0">
                <a:defRPr/>
              </a:pPr>
              <a:r>
                <a:rPr lang="en-US" sz="1200" dirty="0">
                  <a:latin typeface="Arial" charset="0"/>
                  <a:ea typeface="ＭＳ Ｐゴシック" pitchFamily="-108" charset="-128"/>
                  <a:cs typeface="+mn-cs"/>
                </a:rPr>
                <a:t>It help schools get a better </a:t>
              </a:r>
            </a:p>
            <a:p>
              <a:pPr marL="285750" indent="-285750" algn="l" rtl="0">
                <a:defRPr/>
              </a:pPr>
              <a:r>
                <a:rPr lang="en-US" sz="1200" dirty="0">
                  <a:latin typeface="Arial" charset="0"/>
                  <a:ea typeface="ＭＳ Ｐゴシック" pitchFamily="-108" charset="-128"/>
                  <a:cs typeface="+mn-cs"/>
                </a:rPr>
                <a:t>picture of you.</a:t>
              </a: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12882" y="2985566"/>
              <a:ext cx="1787581" cy="985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defRPr/>
              </a:pPr>
              <a:r>
                <a:rPr lang="en-US" sz="1100" dirty="0">
                  <a:latin typeface="Arial" charset="0"/>
                  <a:ea typeface="ＭＳ Ｐゴシック" pitchFamily="-108" charset="-128"/>
                  <a:cs typeface="+mn-cs"/>
                </a:rPr>
                <a:t>Provide documentation </a:t>
              </a:r>
            </a:p>
            <a:p>
              <a:pPr algn="l" rtl="0">
                <a:defRPr/>
              </a:pPr>
              <a:r>
                <a:rPr lang="en-US" sz="1100" dirty="0">
                  <a:latin typeface="Arial" charset="0"/>
                  <a:ea typeface="ＭＳ Ｐゴシック" pitchFamily="-108" charset="-128"/>
                  <a:cs typeface="+mn-cs"/>
                </a:rPr>
                <a:t>for how your educational expenses  will be supported in all succeeding years</a:t>
              </a:r>
              <a:r>
                <a:rPr lang="en-US" sz="1400" dirty="0">
                  <a:latin typeface="Arial" charset="0"/>
                  <a:ea typeface="ＭＳ Ｐゴシック" pitchFamily="-108" charset="-128"/>
                  <a:cs typeface="+mn-cs"/>
                </a:rPr>
                <a:t>.</a:t>
              </a:r>
            </a:p>
          </p:txBody>
        </p:sp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-71259" y="5157368"/>
              <a:ext cx="4975382" cy="2308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 algn="l" rtl="0">
                <a:defRPr/>
              </a:pPr>
              <a:r>
                <a:rPr lang="en-US" sz="1200" dirty="0">
                  <a:ea typeface="ＭＳ Ｐゴシック" pitchFamily="-108" charset="-128"/>
                </a:rPr>
                <a:t>*Conditional Admission.</a:t>
              </a:r>
            </a:p>
            <a:p>
              <a:pPr marL="285750" indent="-285750" algn="l" rtl="0">
                <a:defRPr/>
              </a:pPr>
              <a:r>
                <a:rPr lang="en-US" sz="1200" dirty="0">
                  <a:ea typeface="ＭＳ Ｐゴシック" pitchFamily="1" charset="-128"/>
                </a:rPr>
                <a:t>*Unconditional Admission.</a:t>
              </a:r>
            </a:p>
            <a:p>
              <a:pPr marL="285750" indent="-285750" algn="l" rtl="0">
                <a:defRPr/>
              </a:pPr>
              <a:endParaRPr lang="en-US" sz="1200" dirty="0">
                <a:ea typeface="ＭＳ Ｐゴシック" pitchFamily="1" charset="-128"/>
              </a:endParaRPr>
            </a:p>
            <a:p>
              <a:pPr marL="285750" indent="-285750" algn="l" rtl="0">
                <a:defRPr/>
              </a:pPr>
              <a:r>
                <a:rPr lang="en-US" sz="1200" dirty="0">
                  <a:latin typeface="Arial" charset="0"/>
                  <a:ea typeface="ＭＳ Ｐゴシック" pitchFamily="-108" charset="-128"/>
                  <a:cs typeface="+mn-cs"/>
                </a:rPr>
                <a:t>Not all universities and colleges offer </a:t>
              </a:r>
            </a:p>
            <a:p>
              <a:pPr marL="285750" indent="-285750" algn="l" rtl="0">
                <a:defRPr/>
              </a:pPr>
              <a:r>
                <a:rPr lang="en-US" sz="1200" dirty="0">
                  <a:latin typeface="Arial" charset="0"/>
                  <a:ea typeface="ＭＳ Ｐゴシック" pitchFamily="-108" charset="-128"/>
                  <a:cs typeface="+mn-cs"/>
                </a:rPr>
                <a:t>conditional admission, so it is important </a:t>
              </a:r>
            </a:p>
            <a:p>
              <a:pPr marL="285750" indent="-285750" algn="l" rtl="0">
                <a:defRPr/>
              </a:pPr>
              <a:r>
                <a:rPr lang="en-US" sz="1200" dirty="0">
                  <a:latin typeface="Arial" charset="0"/>
                  <a:ea typeface="ＭＳ Ｐゴシック" pitchFamily="-108" charset="-128"/>
                  <a:cs typeface="+mn-cs"/>
                </a:rPr>
                <a:t>to find out whether this option is available </a:t>
              </a:r>
            </a:p>
            <a:p>
              <a:pPr marL="285750" indent="-285750" algn="l" rtl="0">
                <a:defRPr/>
              </a:pPr>
              <a:r>
                <a:rPr lang="en-US" sz="1200" dirty="0">
                  <a:latin typeface="Arial" charset="0"/>
                  <a:ea typeface="ＭＳ Ｐゴシック" pitchFamily="-108" charset="-128"/>
                  <a:cs typeface="+mn-cs"/>
                </a:rPr>
                <a:t>before applying for admission.</a:t>
              </a:r>
              <a:endParaRPr lang="en-US" sz="1200" dirty="0">
                <a:ea typeface="ＭＳ Ｐゴシック" pitchFamily="1" charset="-128"/>
              </a:endParaRPr>
            </a:p>
            <a:p>
              <a:pPr marL="285750" indent="-285750" algn="l" rtl="0">
                <a:defRPr/>
              </a:pPr>
              <a:endParaRPr lang="en-US" sz="1200" dirty="0">
                <a:ea typeface="ＭＳ Ｐゴシック" pitchFamily="1" charset="-128"/>
              </a:endParaRPr>
            </a:p>
            <a:p>
              <a:pPr marL="285750" indent="-285750" algn="l" rtl="0">
                <a:defRPr/>
              </a:pPr>
              <a:endParaRPr lang="en-US" sz="1200" dirty="0">
                <a:ea typeface="ＭＳ Ｐゴシック" pitchFamily="1" charset="-128"/>
              </a:endParaRPr>
            </a:p>
            <a:p>
              <a:pPr marL="285750" indent="-285750" algn="l" rtl="0">
                <a:defRPr/>
              </a:pPr>
              <a:endParaRPr lang="en-US" sz="1200" dirty="0">
                <a:ea typeface="ＭＳ Ｐゴシック" pitchFamily="1" charset="-128"/>
              </a:endParaRPr>
            </a:p>
            <a:p>
              <a:pPr marL="285750" indent="-285750" algn="l" rtl="0">
                <a:defRPr/>
              </a:pPr>
              <a:endParaRPr lang="en-US" sz="1200" dirty="0">
                <a:ea typeface="ＭＳ Ｐゴシック" pitchFamily="1" charset="-128"/>
              </a:endParaRPr>
            </a:p>
            <a:p>
              <a:pPr algn="l" rtl="0">
                <a:defRPr/>
              </a:pPr>
              <a:endParaRPr lang="en-US" sz="1200" dirty="0">
                <a:latin typeface="Calibri" pitchFamily="-108" charset="0"/>
                <a:ea typeface="ＭＳ Ｐゴシック" pitchFamily="-108" charset="-128"/>
                <a:cs typeface="+mn-cs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7110818" y="3326894"/>
              <a:ext cx="3024282" cy="147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 algn="l" rtl="0">
                <a:defRPr/>
              </a:pPr>
              <a:r>
                <a:rPr lang="en-US" sz="1100" dirty="0">
                  <a:latin typeface="Arial" charset="0"/>
                  <a:ea typeface="ＭＳ Ｐゴシック" pitchFamily="-108" charset="-128"/>
                  <a:cs typeface="+mn-cs"/>
                </a:rPr>
                <a:t>    Standardized exam to </a:t>
              </a:r>
            </a:p>
            <a:p>
              <a:pPr marL="285750" indent="-285750" algn="l" rtl="0">
                <a:defRPr/>
              </a:pPr>
              <a:r>
                <a:rPr lang="en-US" sz="1100" dirty="0">
                  <a:latin typeface="Arial" charset="0"/>
                  <a:ea typeface="ＭＳ Ｐゴシック" pitchFamily="-108" charset="-128"/>
                  <a:cs typeface="+mn-cs"/>
                </a:rPr>
                <a:t>    compare  your Language, </a:t>
              </a:r>
            </a:p>
            <a:p>
              <a:pPr marL="285750" indent="-285750" algn="l" rtl="0">
                <a:defRPr/>
              </a:pPr>
              <a:r>
                <a:rPr lang="en-US" sz="1100" dirty="0">
                  <a:latin typeface="Arial" charset="0"/>
                  <a:ea typeface="ＭＳ Ｐゴシック" pitchFamily="-108" charset="-128"/>
                  <a:cs typeface="+mn-cs"/>
                </a:rPr>
                <a:t>    and academic ability </a:t>
              </a:r>
            </a:p>
            <a:p>
              <a:pPr marL="285750" indent="-285750" algn="l" rtl="0">
                <a:defRPr/>
              </a:pPr>
              <a:r>
                <a:rPr lang="en-US" sz="1100" dirty="0">
                  <a:latin typeface="Arial" charset="0"/>
                  <a:ea typeface="ＭＳ Ｐゴシック" pitchFamily="-108" charset="-128"/>
                  <a:cs typeface="+mn-cs"/>
                </a:rPr>
                <a:t>    among  other applicants.</a:t>
              </a:r>
            </a:p>
            <a:p>
              <a:pPr marL="285750" indent="-285750" algn="l" rtl="0">
                <a:defRPr/>
              </a:pPr>
              <a:r>
                <a:rPr lang="en-US" sz="1100" dirty="0">
                  <a:latin typeface="Arial" charset="0"/>
                  <a:ea typeface="ＭＳ Ｐゴシック" pitchFamily="-108" charset="-128"/>
                  <a:cs typeface="+mn-cs"/>
                </a:rPr>
                <a:t>    It measures your ability to </a:t>
              </a:r>
            </a:p>
            <a:p>
              <a:pPr marL="285750" indent="-285750" algn="l" rtl="0">
                <a:defRPr/>
              </a:pPr>
              <a:r>
                <a:rPr lang="en-US" sz="1100" dirty="0">
                  <a:latin typeface="Arial" charset="0"/>
                  <a:ea typeface="ＭＳ Ｐゴシック" pitchFamily="-108" charset="-128"/>
                  <a:cs typeface="+mn-cs"/>
                </a:rPr>
                <a:t>    conduct graduate Level </a:t>
              </a:r>
            </a:p>
            <a:p>
              <a:pPr marL="285750" indent="-285750" algn="l" rtl="0">
                <a:defRPr/>
              </a:pPr>
              <a:r>
                <a:rPr lang="en-US" sz="1100" dirty="0">
                  <a:latin typeface="Arial" charset="0"/>
                  <a:ea typeface="ＭＳ Ｐゴシック" pitchFamily="-108" charset="-128"/>
                  <a:cs typeface="+mn-cs"/>
                </a:rPr>
                <a:t>     work</a:t>
              </a:r>
              <a:r>
                <a:rPr lang="en-US" sz="1200" dirty="0">
                  <a:latin typeface="Arial" charset="0"/>
                  <a:ea typeface="ＭＳ Ｐゴシック" pitchFamily="-108" charset="-128"/>
                  <a:cs typeface="+mn-cs"/>
                </a:rPr>
                <a:t>.</a:t>
              </a:r>
            </a:p>
            <a:p>
              <a:pPr algn="l" rtl="0">
                <a:defRPr/>
              </a:pPr>
              <a:endParaRPr lang="en-US" sz="1200" dirty="0">
                <a:latin typeface="Arial" charset="0"/>
                <a:ea typeface="ＭＳ Ｐゴシック" pitchFamily="-108" charset="-128"/>
                <a:cs typeface="+mn-cs"/>
              </a:endParaRPr>
            </a:p>
          </p:txBody>
        </p:sp>
        <p:sp>
          <p:nvSpPr>
            <p:cNvPr id="10" name="TextBox 8"/>
            <p:cNvSpPr txBox="1">
              <a:spLocks noChangeArrowheads="1"/>
            </p:cNvSpPr>
            <p:nvPr/>
          </p:nvSpPr>
          <p:spPr bwMode="auto">
            <a:xfrm>
              <a:off x="7148919" y="5303425"/>
              <a:ext cx="2173355" cy="830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defRPr/>
              </a:pPr>
              <a:r>
                <a:rPr lang="en-US" sz="1200" dirty="0">
                  <a:ea typeface="ＭＳ Ｐゴシック" pitchFamily="-108" charset="-128"/>
                </a:rPr>
                <a:t>Test of English </a:t>
              </a:r>
            </a:p>
            <a:p>
              <a:pPr algn="l" rtl="0">
                <a:defRPr/>
              </a:pPr>
              <a:r>
                <a:rPr lang="en-US" sz="1200" dirty="0">
                  <a:ea typeface="ＭＳ Ｐゴシック" pitchFamily="-108" charset="-128"/>
                </a:rPr>
                <a:t>as a foreign  Language.</a:t>
              </a:r>
            </a:p>
            <a:p>
              <a:pPr marL="285750" indent="-285750" algn="l" rtl="0">
                <a:defRPr/>
              </a:pPr>
              <a:endParaRPr lang="en-US" sz="1200" dirty="0">
                <a:ea typeface="ＭＳ Ｐゴシック" pitchFamily="1" charset="-128"/>
              </a:endParaRPr>
            </a:p>
            <a:p>
              <a:pPr algn="l" rtl="0">
                <a:defRPr/>
              </a:pPr>
              <a:endParaRPr lang="en-US" sz="1200" dirty="0">
                <a:ea typeface="ＭＳ Ｐゴシック" pitchFamily="-108" charset="-128"/>
              </a:endParaRP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3875391" y="4042891"/>
              <a:ext cx="1331954" cy="307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defRPr/>
              </a:pPr>
              <a:endParaRPr lang="en-US" sz="1400" dirty="0">
                <a:latin typeface="Calibri" pitchFamily="-108" charset="0"/>
                <a:ea typeface="ＭＳ Ｐゴシック" pitchFamily="-108" charset="-128"/>
                <a:cs typeface="+mn-cs"/>
              </a:endParaRPr>
            </a:p>
          </p:txBody>
        </p:sp>
        <p:sp>
          <p:nvSpPr>
            <p:cNvPr id="12" name="Line 33"/>
            <p:cNvSpPr>
              <a:spLocks noChangeShapeType="1"/>
            </p:cNvSpPr>
            <p:nvPr/>
          </p:nvSpPr>
          <p:spPr bwMode="auto">
            <a:xfrm rot="5400000" flipV="1">
              <a:off x="6894911" y="5079582"/>
              <a:ext cx="0" cy="723923"/>
            </a:xfrm>
            <a:prstGeom prst="line">
              <a:avLst/>
            </a:prstGeom>
            <a:noFill/>
            <a:ln w="19050">
              <a:solidFill>
                <a:srgbClr val="353637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ar-SY">
                <a:ea typeface="ＭＳ Ｐゴシック"/>
              </a:endParaRPr>
            </a:p>
          </p:txBody>
        </p:sp>
        <p:sp>
          <p:nvSpPr>
            <p:cNvPr id="13" name="TextBox 16"/>
            <p:cNvSpPr txBox="1">
              <a:spLocks noChangeArrowheads="1"/>
            </p:cNvSpPr>
            <p:nvPr/>
          </p:nvSpPr>
          <p:spPr bwMode="auto">
            <a:xfrm>
              <a:off x="3691235" y="3277680"/>
              <a:ext cx="1819332" cy="52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defRPr/>
              </a:pPr>
              <a:r>
                <a:rPr lang="en-US" sz="1400" b="1" dirty="0">
                  <a:latin typeface="Segoe UI" pitchFamily="34" charset="0"/>
                  <a:ea typeface="ＭＳ Ｐゴシック" pitchFamily="-108" charset="-128"/>
                  <a:cs typeface="Segoe UI" pitchFamily="34" charset="0"/>
                </a:rPr>
                <a:t>      Admission     </a:t>
              </a:r>
            </a:p>
            <a:p>
              <a:pPr algn="l" rtl="0">
                <a:defRPr/>
              </a:pPr>
              <a:r>
                <a:rPr lang="en-US" sz="1400" b="1" dirty="0">
                  <a:latin typeface="Segoe UI" pitchFamily="34" charset="0"/>
                  <a:ea typeface="ＭＳ Ｐゴシック" pitchFamily="-108" charset="-128"/>
                  <a:cs typeface="Segoe UI" pitchFamily="34" charset="0"/>
                </a:rPr>
                <a:t>   Requirements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59343" y="1428155"/>
              <a:ext cx="1428795" cy="738223"/>
            </a:xfrm>
            <a:prstGeom prst="rect">
              <a:avLst/>
            </a:prstGeom>
            <a:noFill/>
          </p:spPr>
          <p:txBody>
            <a:bodyPr rtlCol="1">
              <a:spAutoFit/>
            </a:bodyPr>
            <a:lstStyle/>
            <a:p>
              <a:pPr algn="ctr" rtl="0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Arial" charset="0"/>
                  <a:ea typeface="ＭＳ Ｐゴシック" pitchFamily="-108" charset="-128"/>
                  <a:cs typeface="+mn-cs"/>
                </a:rPr>
                <a:t>  </a:t>
              </a:r>
            </a:p>
            <a:p>
              <a:pPr algn="ctr" rtl="0">
                <a:defRPr/>
              </a:pPr>
              <a:r>
                <a:rPr lang="en-US" sz="1400" b="1" dirty="0">
                  <a:latin typeface="Arial" charset="0"/>
                  <a:ea typeface="ＭＳ Ｐゴシック" pitchFamily="-108" charset="-128"/>
                  <a:cs typeface="+mn-cs"/>
                </a:rPr>
                <a:t>Statement of Purpose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07345" y="1891727"/>
              <a:ext cx="184156" cy="36990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>
                <a:defRPr/>
              </a:pPr>
              <a:endParaRPr lang="ar-SY" dirty="0">
                <a:latin typeface="Arial" charset="0"/>
                <a:ea typeface="ＭＳ Ｐゴシック" pitchFamily="-108" charset="-128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80310" y="1436094"/>
              <a:ext cx="1676453" cy="739810"/>
            </a:xfrm>
            <a:prstGeom prst="rect">
              <a:avLst/>
            </a:prstGeom>
            <a:noFill/>
          </p:spPr>
          <p:txBody>
            <a:bodyPr rtlCol="1">
              <a:spAutoFit/>
            </a:bodyPr>
            <a:lstStyle/>
            <a:p>
              <a:pPr algn="ctr" rtl="0">
                <a:defRPr/>
              </a:pPr>
              <a:r>
                <a:rPr lang="en-US" sz="1400" b="1" dirty="0">
                  <a:latin typeface="Arial" charset="0"/>
                  <a:ea typeface="ＭＳ Ｐゴシック" pitchFamily="-108" charset="-128"/>
                  <a:cs typeface="+mn-cs"/>
                </a:rPr>
                <a:t>  Recommendation Letter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07455" y="3317369"/>
              <a:ext cx="1449433" cy="307989"/>
            </a:xfrm>
            <a:prstGeom prst="rect">
              <a:avLst/>
            </a:prstGeom>
            <a:noFill/>
          </p:spPr>
          <p:txBody>
            <a:bodyPr rtlCol="1">
              <a:spAutoFit/>
            </a:bodyPr>
            <a:lstStyle/>
            <a:p>
              <a:pPr algn="ctr" rtl="0">
                <a:defRPr/>
              </a:pPr>
              <a:r>
                <a:rPr lang="en-US" sz="1400" b="1" dirty="0">
                  <a:latin typeface="Arial" charset="0"/>
                  <a:ea typeface="ＭＳ Ｐゴシック" pitchFamily="-108" charset="-128"/>
                  <a:cs typeface="+mn-cs"/>
                </a:rPr>
                <a:t>  GRE/GMT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39033" y="5238334"/>
              <a:ext cx="1676453" cy="307989"/>
            </a:xfrm>
            <a:prstGeom prst="rect">
              <a:avLst/>
            </a:prstGeom>
            <a:noFill/>
          </p:spPr>
          <p:txBody>
            <a:bodyPr rtlCol="1">
              <a:spAutoFit/>
            </a:bodyPr>
            <a:lstStyle/>
            <a:p>
              <a:pPr algn="ctr" rtl="0">
                <a:defRPr/>
              </a:pPr>
              <a:r>
                <a:rPr lang="en-US" sz="1400" b="1" dirty="0">
                  <a:latin typeface="Arial" charset="0"/>
                  <a:ea typeface="ＭＳ Ｐゴシック" pitchFamily="-108" charset="-128"/>
                  <a:cs typeface="+mn-cs"/>
                </a:rPr>
                <a:t>  TOFEL/ILETS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3699109" y="2895088"/>
              <a:ext cx="1583472" cy="148635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rtl="0">
                <a:defRPr/>
              </a:pPr>
              <a:r>
                <a:rPr lang="en-US" b="1" spc="50" dirty="0">
                  <a:ln w="11430"/>
                  <a:solidFill>
                    <a:schemeClr val="tx2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      </a:t>
              </a:r>
            </a:p>
          </p:txBody>
        </p:sp>
        <p:sp>
          <p:nvSpPr>
            <p:cNvPr id="20" name="TextBox 16"/>
            <p:cNvSpPr txBox="1">
              <a:spLocks noChangeArrowheads="1"/>
            </p:cNvSpPr>
            <p:nvPr/>
          </p:nvSpPr>
          <p:spPr bwMode="auto">
            <a:xfrm>
              <a:off x="2495810" y="5178006"/>
              <a:ext cx="1819332" cy="522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defRPr/>
              </a:pPr>
              <a:r>
                <a:rPr lang="en-US" sz="1400" b="1" dirty="0">
                  <a:latin typeface="Arial" charset="0"/>
                  <a:ea typeface="ＭＳ Ｐゴシック" pitchFamily="-108" charset="-128"/>
                  <a:cs typeface="+mn-cs"/>
                </a:rPr>
                <a:t>      Admission     </a:t>
              </a:r>
            </a:p>
            <a:p>
              <a:pPr algn="l" rtl="0">
                <a:defRPr/>
              </a:pPr>
              <a:r>
                <a:rPr lang="en-US" sz="1400" b="1" dirty="0">
                  <a:latin typeface="Arial" charset="0"/>
                  <a:ea typeface="ＭＳ Ｐゴシック" pitchFamily="-108" charset="-128"/>
                  <a:cs typeface="+mn-cs"/>
                </a:rPr>
                <a:t>        Types</a:t>
              </a:r>
              <a:endParaRPr lang="en-US" sz="1400" b="1" dirty="0">
                <a:latin typeface="Arial" charset="0"/>
                <a:ea typeface="ＭＳ Ｐゴシック" pitchFamily="-108" charset="-128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266589" y="1236001"/>
              <a:ext cx="485048" cy="433387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>
                <a:defRPr/>
              </a:pPr>
              <a:r>
                <a:rPr lang="en-US" dirty="0"/>
                <a:t>1</a:t>
              </a:r>
              <a:endParaRPr lang="ar-SY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3165529" y="4799127"/>
              <a:ext cx="481468" cy="433387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>
                <a:defRPr/>
              </a:pPr>
              <a:r>
                <a:rPr lang="en-US" dirty="0"/>
                <a:t>5</a:t>
              </a:r>
              <a:endParaRPr lang="ar-SY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543280" y="3203063"/>
              <a:ext cx="1676453" cy="522312"/>
            </a:xfrm>
            <a:prstGeom prst="rect">
              <a:avLst/>
            </a:prstGeom>
            <a:noFill/>
          </p:spPr>
          <p:txBody>
            <a:bodyPr rtlCol="1">
              <a:spAutoFit/>
            </a:bodyPr>
            <a:lstStyle/>
            <a:p>
              <a:pPr algn="ctr" rtl="0">
                <a:defRPr/>
              </a:pPr>
              <a:r>
                <a:rPr lang="en-US" sz="1400" b="1" dirty="0">
                  <a:latin typeface="Arial" charset="0"/>
                  <a:ea typeface="ＭＳ Ｐゴシック" pitchFamily="-108" charset="-128"/>
                  <a:cs typeface="+mn-cs"/>
                </a:rPr>
                <a:t>Financial Guarantee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5406073" y="4838797"/>
              <a:ext cx="481468" cy="433387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>
                <a:defRPr/>
              </a:pPr>
              <a:r>
                <a:rPr lang="en-US" dirty="0"/>
                <a:t>4</a:t>
              </a:r>
              <a:endParaRPr lang="ar-SY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2048665" y="2771393"/>
              <a:ext cx="481468" cy="433387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1002">
              <a:schemeClr val="dk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>
                <a:defRPr/>
              </a:pPr>
              <a:r>
                <a:rPr lang="en-US" dirty="0"/>
                <a:t>6</a:t>
              </a:r>
              <a:endParaRPr lang="ar-SY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5391150" y="1297370"/>
              <a:ext cx="481468" cy="433387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>
                <a:defRPr/>
              </a:pPr>
              <a:r>
                <a:rPr lang="en-US" dirty="0"/>
                <a:t>2</a:t>
              </a:r>
              <a:endParaRPr lang="ar-SY" dirty="0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 rot="5400000" flipV="1">
              <a:off x="6934599" y="1420224"/>
              <a:ext cx="0" cy="723923"/>
            </a:xfrm>
            <a:prstGeom prst="line">
              <a:avLst/>
            </a:prstGeom>
            <a:noFill/>
            <a:ln w="19050">
              <a:solidFill>
                <a:srgbClr val="353637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ar-SY">
                <a:ea typeface="ＭＳ Ｐゴシック"/>
              </a:endParaRPr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 rot="5400000" flipV="1">
              <a:off x="2271966" y="1418635"/>
              <a:ext cx="0" cy="723923"/>
            </a:xfrm>
            <a:prstGeom prst="line">
              <a:avLst/>
            </a:prstGeom>
            <a:noFill/>
            <a:ln w="19050">
              <a:solidFill>
                <a:srgbClr val="353637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ar-SY">
                <a:ea typeface="ＭＳ Ｐゴシック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6547315" y="2793168"/>
              <a:ext cx="481468" cy="433387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0">
                <a:defRPr/>
              </a:pPr>
              <a:r>
                <a:rPr lang="en-US" dirty="0"/>
                <a:t>3</a:t>
              </a:r>
              <a:endParaRPr lang="ar-SY" dirty="0"/>
            </a:p>
          </p:txBody>
        </p:sp>
        <p:sp>
          <p:nvSpPr>
            <p:cNvPr id="30" name="Line 33"/>
            <p:cNvSpPr>
              <a:spLocks noChangeShapeType="1"/>
            </p:cNvSpPr>
            <p:nvPr/>
          </p:nvSpPr>
          <p:spPr bwMode="auto">
            <a:xfrm rot="5400000" flipV="1">
              <a:off x="2119561" y="4947814"/>
              <a:ext cx="0" cy="723923"/>
            </a:xfrm>
            <a:prstGeom prst="line">
              <a:avLst/>
            </a:prstGeom>
            <a:noFill/>
            <a:ln w="19050">
              <a:solidFill>
                <a:srgbClr val="353637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ar-SY">
                <a:ea typeface="ＭＳ Ｐゴシック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24625"/>
            <a:ext cx="9144000" cy="46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6597650"/>
            <a:ext cx="9144000" cy="46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E7711-2FCA-4B09-BAB1-B40AAEAF8C9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D1CB2-0C4E-4C80-BFDE-B41C2D30D1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D3A0-EFC7-4A88-A9C2-8262564F813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1B741-F200-4B8F-8C9E-72A6B58F2A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E8F8F-7663-44E2-A3D1-37B89E8D5F3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EAAEB-3141-4F09-8D47-C7224D904E6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3D34B-66F5-4F87-9498-C31C6A24B20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D4A40-CF7B-4EE2-91E3-AD33C4D16C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93E606-69C2-42C5-ABA2-ACB46BFA883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7" name="Rectangle 6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ar-SY"/>
          </a:p>
        </p:txBody>
      </p:sp>
      <p:sp>
        <p:nvSpPr>
          <p:cNvPr id="8" name="Rectangle 7"/>
          <p:cNvSpPr/>
          <p:nvPr userDrawn="1"/>
        </p:nvSpPr>
        <p:spPr>
          <a:xfrm>
            <a:off x="0" y="6524625"/>
            <a:ext cx="9144000" cy="46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 bwMode="auto">
          <a:xfrm>
            <a:off x="714348" y="1643050"/>
            <a:ext cx="7239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00" b="1" i="0" u="none" strike="noStrike" kern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j-lt"/>
                <a:ea typeface="+mj-ea"/>
                <a:cs typeface="+mj-cs"/>
              </a:rPr>
              <a:t>Graduate </a:t>
            </a:r>
            <a:r>
              <a:rPr kumimoji="0" lang="en-US" sz="5300" b="1" i="0" u="none" strike="noStrike" kern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j-lt"/>
                <a:ea typeface="+mj-ea"/>
                <a:cs typeface="+mj-cs"/>
              </a:rPr>
              <a:t>Admission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j-lt"/>
                <a:ea typeface="+mj-ea"/>
                <a:cs typeface="+mj-cs"/>
              </a:rPr>
              <a:t>Sample from the Presentation </a:t>
            </a:r>
            <a:endParaRPr kumimoji="0" lang="en-US" b="1" i="0" u="none" strike="noStrike" kern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949280"/>
            <a:ext cx="5801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dirty="0" smtClean="0"/>
              <a:t> Prepared </a:t>
            </a:r>
            <a:r>
              <a:rPr lang="en-US" b="1" i="1" dirty="0" smtClean="0"/>
              <a:t>by: Dr. Murad </a:t>
            </a:r>
            <a:r>
              <a:rPr lang="en-US" b="1" i="1" dirty="0" smtClean="0"/>
              <a:t>Alsawalha</a:t>
            </a:r>
          </a:p>
          <a:p>
            <a:pPr algn="l"/>
            <a:r>
              <a:rPr lang="en-US" b="1" i="1" dirty="0" smtClean="0"/>
              <a:t>Revised  and Approved by  all </a:t>
            </a:r>
            <a:r>
              <a:rPr lang="en-US" b="1" i="1" dirty="0"/>
              <a:t>C</a:t>
            </a:r>
            <a:r>
              <a:rPr lang="en-US" b="1" i="1" dirty="0" smtClean="0"/>
              <a:t>ommittee Members </a:t>
            </a:r>
            <a:endParaRPr lang="en-US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02896" y="6553150"/>
            <a:ext cx="2133600" cy="476250"/>
          </a:xfrm>
        </p:spPr>
        <p:txBody>
          <a:bodyPr/>
          <a:lstStyle/>
          <a:p>
            <a:pPr>
              <a:defRPr/>
            </a:pPr>
            <a:fld id="{3BCF0165-74CD-4945-B093-9C306175A0E7}" type="slidenum">
              <a:rPr lang="es-ES" b="1" smtClean="0"/>
              <a:pPr>
                <a:defRPr/>
              </a:pPr>
              <a:t>1</a:t>
            </a:fld>
            <a:endParaRPr lang="es-ES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4925" y="115888"/>
            <a:ext cx="9067800" cy="1524000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algn="l" rtl="0">
              <a:buFontTx/>
              <a:buChar char="•"/>
              <a:defRPr/>
            </a:pPr>
            <a:endParaRPr lang="en-US" sz="3200" b="1" dirty="0">
              <a:solidFill>
                <a:schemeClr val="bg2">
                  <a:lumMod val="25000"/>
                </a:schemeClr>
              </a:solidFill>
              <a:latin typeface="Arial" charset="0"/>
              <a:ea typeface="ＭＳ Ｐゴシック" pitchFamily="1" charset="-128"/>
              <a:cs typeface="Arial" charset="0"/>
            </a:endParaRPr>
          </a:p>
          <a:p>
            <a:pPr algn="l" rtl="0">
              <a:defRPr/>
            </a:pPr>
            <a:r>
              <a:rPr lang="en-US" sz="3200" b="1" dirty="0">
                <a:solidFill>
                  <a:srgbClr val="002060"/>
                </a:solidFill>
                <a:latin typeface="Arial" charset="0"/>
                <a:cs typeface="Arial" charset="0"/>
              </a:rPr>
              <a:t>    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  <a:cs typeface="Arial" charset="0"/>
              </a:rPr>
              <a:t>ounseling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  <a:cs typeface="Arial" charset="0"/>
              </a:rPr>
              <a:t>ommittee for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S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  <a:cs typeface="Arial" charset="0"/>
              </a:rPr>
              <a:t>cholarship </a:t>
            </a:r>
          </a:p>
          <a:p>
            <a:pPr algn="l" rtl="0">
              <a:defRPr/>
            </a:pPr>
            <a:r>
              <a:rPr lang="en-US" sz="3200" b="1" dirty="0">
                <a:solidFill>
                  <a:srgbClr val="002060"/>
                </a:solidFill>
                <a:latin typeface="Arial" charset="0"/>
                <a:cs typeface="Arial" charset="0"/>
              </a:rPr>
              <a:t>                  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  <a:cs typeface="Arial" charset="0"/>
              </a:rPr>
              <a:t>andidates (C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  <a:cs typeface="Arial" charset="0"/>
              </a:rPr>
              <a:t>SC)</a:t>
            </a: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-396553" y="6487616"/>
            <a:ext cx="5040561" cy="685800"/>
          </a:xfrm>
        </p:spPr>
        <p:txBody>
          <a:bodyPr/>
          <a:lstStyle/>
          <a:p>
            <a:pPr eaLnBrk="1" hangingPunct="1"/>
            <a:r>
              <a:rPr lang="en-US" sz="1200" b="1" i="1" dirty="0" smtClean="0">
                <a:solidFill>
                  <a:schemeClr val="tx1"/>
                </a:solidFill>
              </a:rPr>
              <a:t>Committee Members of Royal Commission  for Jubail </a:t>
            </a:r>
            <a:br>
              <a:rPr lang="en-US" sz="1200" b="1" i="1" dirty="0" smtClean="0">
                <a:solidFill>
                  <a:schemeClr val="tx1"/>
                </a:solidFill>
              </a:rPr>
            </a:br>
            <a:endParaRPr lang="en-US" sz="1200" b="1" i="1" dirty="0" smtClean="0">
              <a:solidFill>
                <a:schemeClr val="tx1"/>
              </a:solidFill>
            </a:endParaRPr>
          </a:p>
        </p:txBody>
      </p:sp>
      <p:grpSp>
        <p:nvGrpSpPr>
          <p:cNvPr id="7172" name="Group 2"/>
          <p:cNvGrpSpPr>
            <a:grpSpLocks/>
          </p:cNvGrpSpPr>
          <p:nvPr/>
        </p:nvGrpSpPr>
        <p:grpSpPr bwMode="auto">
          <a:xfrm>
            <a:off x="250825" y="1844675"/>
            <a:ext cx="8162925" cy="2057400"/>
            <a:chOff x="399143" y="2590800"/>
            <a:chExt cx="8162301" cy="2057400"/>
          </a:xfrm>
        </p:grpSpPr>
        <p:sp>
          <p:nvSpPr>
            <p:cNvPr id="7173" name="TextBox 3"/>
            <p:cNvSpPr txBox="1">
              <a:spLocks noChangeArrowheads="1"/>
            </p:cNvSpPr>
            <p:nvPr/>
          </p:nvSpPr>
          <p:spPr bwMode="auto">
            <a:xfrm>
              <a:off x="399143" y="3212068"/>
              <a:ext cx="24425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/>
                <a:t>Dr. Mohammed Saleem </a:t>
              </a:r>
            </a:p>
          </p:txBody>
        </p:sp>
        <p:sp>
          <p:nvSpPr>
            <p:cNvPr id="7174" name="Rectangle 4"/>
            <p:cNvSpPr>
              <a:spLocks noChangeArrowheads="1"/>
            </p:cNvSpPr>
            <p:nvPr/>
          </p:nvSpPr>
          <p:spPr bwMode="auto">
            <a:xfrm>
              <a:off x="3133114" y="3212068"/>
              <a:ext cx="2505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/>
                <a:t>Jubail University College </a:t>
              </a:r>
            </a:p>
          </p:txBody>
        </p:sp>
        <p:sp>
          <p:nvSpPr>
            <p:cNvPr id="7175" name="Rectangle 5"/>
            <p:cNvSpPr>
              <a:spLocks noChangeArrowheads="1"/>
            </p:cNvSpPr>
            <p:nvPr/>
          </p:nvSpPr>
          <p:spPr bwMode="auto">
            <a:xfrm>
              <a:off x="6188771" y="3212068"/>
              <a:ext cx="21932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/>
                <a:t>saleemm@ucj.edu.sa</a:t>
              </a:r>
            </a:p>
          </p:txBody>
        </p:sp>
        <p:sp>
          <p:nvSpPr>
            <p:cNvPr id="7176" name="Rectangle 6"/>
            <p:cNvSpPr>
              <a:spLocks noChangeArrowheads="1"/>
            </p:cNvSpPr>
            <p:nvPr/>
          </p:nvSpPr>
          <p:spPr bwMode="auto">
            <a:xfrm>
              <a:off x="399143" y="3733800"/>
              <a:ext cx="199888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 dirty="0"/>
                <a:t>Dr. Asha Alexander </a:t>
              </a: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3133114" y="3669268"/>
              <a:ext cx="2505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/>
                <a:t>Jubail University College </a:t>
              </a:r>
            </a:p>
          </p:txBody>
        </p:sp>
        <p:sp>
          <p:nvSpPr>
            <p:cNvPr id="7178" name="Rectangle 13"/>
            <p:cNvSpPr>
              <a:spLocks noChangeArrowheads="1"/>
            </p:cNvSpPr>
            <p:nvPr/>
          </p:nvSpPr>
          <p:spPr bwMode="auto">
            <a:xfrm>
              <a:off x="6172200" y="3669268"/>
              <a:ext cx="23892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/>
                <a:t>Alexandera@ucj.edu.sa</a:t>
              </a:r>
            </a:p>
          </p:txBody>
        </p:sp>
        <p:sp>
          <p:nvSpPr>
            <p:cNvPr id="7179" name="Rectangle 12"/>
            <p:cNvSpPr>
              <a:spLocks noChangeArrowheads="1"/>
            </p:cNvSpPr>
            <p:nvPr/>
          </p:nvSpPr>
          <p:spPr bwMode="auto">
            <a:xfrm>
              <a:off x="399143" y="4267200"/>
              <a:ext cx="21178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/>
                <a:t>Dr. Murad Alsawalha</a:t>
              </a:r>
            </a:p>
          </p:txBody>
        </p:sp>
        <p:sp>
          <p:nvSpPr>
            <p:cNvPr id="7180" name="Rectangle 14"/>
            <p:cNvSpPr>
              <a:spLocks noChangeArrowheads="1"/>
            </p:cNvSpPr>
            <p:nvPr/>
          </p:nvSpPr>
          <p:spPr bwMode="auto">
            <a:xfrm>
              <a:off x="6159783" y="4278868"/>
              <a:ext cx="209070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/>
                <a:t>murad_s@jic.edu.sa</a:t>
              </a:r>
            </a:p>
          </p:txBody>
        </p:sp>
        <p:sp>
          <p:nvSpPr>
            <p:cNvPr id="7181" name="Rectangle 16"/>
            <p:cNvSpPr>
              <a:spLocks noChangeArrowheads="1"/>
            </p:cNvSpPr>
            <p:nvPr/>
          </p:nvSpPr>
          <p:spPr bwMode="auto">
            <a:xfrm>
              <a:off x="3124200" y="4267200"/>
              <a:ext cx="23971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/>
                <a:t>Jubail Industrial College</a:t>
              </a:r>
            </a:p>
          </p:txBody>
        </p:sp>
        <p:sp>
          <p:nvSpPr>
            <p:cNvPr id="7182" name="Rectangle 17"/>
            <p:cNvSpPr>
              <a:spLocks noChangeArrowheads="1"/>
            </p:cNvSpPr>
            <p:nvPr/>
          </p:nvSpPr>
          <p:spPr bwMode="auto">
            <a:xfrm>
              <a:off x="399143" y="2590800"/>
              <a:ext cx="25635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 b="1" u="sng">
                  <a:solidFill>
                    <a:srgbClr val="002060"/>
                  </a:solidFill>
                </a:rPr>
                <a:t>Committee Members: </a:t>
              </a:r>
              <a:endParaRPr lang="en-US" u="sng">
                <a:solidFill>
                  <a:srgbClr val="002060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4904" y="6625158"/>
            <a:ext cx="2133600" cy="476250"/>
          </a:xfrm>
        </p:spPr>
        <p:txBody>
          <a:bodyPr/>
          <a:lstStyle/>
          <a:p>
            <a:pPr>
              <a:defRPr/>
            </a:pPr>
            <a:fld id="{6A8E7711-2FCA-4B09-BAB1-B40AAEAF8C92}" type="slidenum">
              <a:rPr lang="es-ES" b="1" smtClean="0"/>
              <a:pPr>
                <a:defRPr/>
              </a:pPr>
              <a:t>2</a:t>
            </a:fld>
            <a:endParaRPr lang="es-ES" b="1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0"/>
          <p:cNvSpPr txBox="1">
            <a:spLocks noChangeArrowheads="1"/>
          </p:cNvSpPr>
          <p:nvPr/>
        </p:nvSpPr>
        <p:spPr bwMode="auto">
          <a:xfrm>
            <a:off x="381000" y="16764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buFontTx/>
              <a:buChar char="•"/>
            </a:pPr>
            <a:endParaRPr lang="en-US" sz="3200" b="1">
              <a:solidFill>
                <a:srgbClr val="002060"/>
              </a:solidFill>
            </a:endParaRPr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125713" y="3861048"/>
            <a:ext cx="8415366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en-US" dirty="0"/>
              <a:t> </a:t>
            </a:r>
          </a:p>
          <a:p>
            <a:pPr algn="l"/>
            <a:r>
              <a:rPr lang="en-US" b="1" i="1" dirty="0"/>
              <a:t>The committee will be recognized for providing professional advice and academic support to candidates pursuing higher education in internationally recognized  universities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157" y="3089220"/>
            <a:ext cx="198118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cs typeface="Arial" charset="0"/>
              </a:rPr>
              <a:t>Vision 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47666" y="1660881"/>
            <a:ext cx="8496300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en-US" b="1" i="1" dirty="0" smtClean="0"/>
              <a:t>To </a:t>
            </a:r>
            <a:r>
              <a:rPr lang="en-US" b="1" i="1" dirty="0"/>
              <a:t>guide and assist scholarship candidates through counseling for the preparation of documents intended to obtain admission in internationally recognized  universities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4382" y="764704"/>
            <a:ext cx="198118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cs typeface="Arial" charset="0"/>
              </a:rPr>
              <a:t>Mission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E7711-2FCA-4B09-BAB1-B40AAEAF8C92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73681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6A8E7711-2FCA-4B09-BAB1-B40AAEAF8C92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  <p:sp>
        <p:nvSpPr>
          <p:cNvPr id="3" name="TextBox 2"/>
          <p:cNvSpPr txBox="1"/>
          <p:nvPr/>
        </p:nvSpPr>
        <p:spPr>
          <a:xfrm>
            <a:off x="349428" y="-2491"/>
            <a:ext cx="8794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1" u="sng" dirty="0"/>
              <a:t>All  admission requirements </a:t>
            </a:r>
            <a:r>
              <a:rPr lang="en-US" b="1" i="1" u="sng" dirty="0" smtClean="0"/>
              <a:t> will </a:t>
            </a:r>
            <a:r>
              <a:rPr lang="en-US" b="1" i="1" u="sng" dirty="0"/>
              <a:t>be fully explained during the presentation time! 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79512" y="620688"/>
            <a:ext cx="8546032" cy="2952328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i="1" dirty="0">
                <a:solidFill>
                  <a:schemeClr val="bg1"/>
                </a:solidFill>
              </a:rPr>
              <a:t>Committee members will </a:t>
            </a:r>
            <a:r>
              <a:rPr lang="en-US" sz="2400" i="1" dirty="0" smtClean="0">
                <a:solidFill>
                  <a:schemeClr val="bg1"/>
                </a:solidFill>
              </a:rPr>
              <a:t>arrange  a </a:t>
            </a:r>
            <a:r>
              <a:rPr lang="en-US" sz="2400" i="1" dirty="0" smtClean="0">
                <a:solidFill>
                  <a:srgbClr val="00B050"/>
                </a:solidFill>
              </a:rPr>
              <a:t>presentation for All Candidates  </a:t>
            </a:r>
            <a:r>
              <a:rPr lang="en-US" sz="2400" i="1" dirty="0">
                <a:solidFill>
                  <a:schemeClr val="bg1"/>
                </a:solidFill>
              </a:rPr>
              <a:t>and,  provide  more </a:t>
            </a:r>
            <a:r>
              <a:rPr lang="en-US" sz="2400" i="1" dirty="0" smtClean="0">
                <a:solidFill>
                  <a:schemeClr val="bg1"/>
                </a:solidFill>
              </a:rPr>
              <a:t>detailed  information About  </a:t>
            </a:r>
            <a:r>
              <a:rPr lang="en-US" sz="2400" i="1" dirty="0">
                <a:solidFill>
                  <a:schemeClr val="bg1"/>
                </a:solidFill>
              </a:rPr>
              <a:t>admission requirements! </a:t>
            </a:r>
            <a:r>
              <a:rPr lang="en-US" sz="2400" i="1" dirty="0" smtClean="0">
                <a:solidFill>
                  <a:schemeClr val="bg1"/>
                </a:solidFill>
              </a:rPr>
              <a:t/>
            </a:r>
            <a:br>
              <a:rPr lang="en-US" sz="2400" i="1" dirty="0" smtClean="0">
                <a:solidFill>
                  <a:schemeClr val="bg1"/>
                </a:solidFill>
              </a:rPr>
            </a:br>
            <a:r>
              <a:rPr lang="en-US" sz="2400" i="1" dirty="0">
                <a:solidFill>
                  <a:schemeClr val="bg1"/>
                </a:solidFill>
              </a:rPr>
              <a:t/>
            </a:r>
            <a:br>
              <a:rPr lang="en-US" sz="2400" i="1" dirty="0">
                <a:solidFill>
                  <a:schemeClr val="bg1"/>
                </a:solidFill>
              </a:rPr>
            </a:br>
            <a:r>
              <a:rPr lang="en-US" sz="2400" i="1" dirty="0" smtClean="0">
                <a:solidFill>
                  <a:schemeClr val="bg1"/>
                </a:solidFill>
              </a:rPr>
              <a:t>Thank  YOU!</a:t>
            </a:r>
            <a:br>
              <a:rPr lang="en-US" sz="2400" i="1" dirty="0" smtClean="0">
                <a:solidFill>
                  <a:schemeClr val="bg1"/>
                </a:solidFill>
              </a:rPr>
            </a:br>
            <a:r>
              <a:rPr lang="en-US" sz="2400" i="1" dirty="0">
                <a:solidFill>
                  <a:schemeClr val="bg1"/>
                </a:solidFill>
              </a:rPr>
              <a:t/>
            </a:r>
            <a:br>
              <a:rPr lang="en-US" sz="2400" i="1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D1CB2-0C4E-4C80-BFDE-B41C2D30D1C7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22C05F154CF459BF06597A136D57B" ma:contentTypeVersion="1" ma:contentTypeDescription="Create a new document." ma:contentTypeScope="" ma:versionID="df77ffced7a08c0cd6405aef319b1d4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49663F6-4742-4316-AF7A-C27C02F8B8BE}"/>
</file>

<file path=customXml/itemProps2.xml><?xml version="1.0" encoding="utf-8"?>
<ds:datastoreItem xmlns:ds="http://schemas.openxmlformats.org/officeDocument/2006/customXml" ds:itemID="{0C87E8A1-D038-41D5-A597-54554B559FF6}"/>
</file>

<file path=customXml/itemProps3.xml><?xml version="1.0" encoding="utf-8"?>
<ds:datastoreItem xmlns:ds="http://schemas.openxmlformats.org/officeDocument/2006/customXml" ds:itemID="{00A4455E-789B-44A7-AEB6-5704FE040681}"/>
</file>

<file path=docProps/app.xml><?xml version="1.0" encoding="utf-8"?>
<Properties xmlns="http://schemas.openxmlformats.org/officeDocument/2006/extended-properties" xmlns:vt="http://schemas.openxmlformats.org/officeDocument/2006/docPropsVTypes">
  <TotalTime>4747</TotalTime>
  <Words>108</Words>
  <Application>Microsoft Office PowerPoint</Application>
  <PresentationFormat>On-screen Show (4:3)</PresentationFormat>
  <Paragraphs>36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Diseño predeterminado</vt:lpstr>
      <vt:lpstr>PowerPoint Presentation</vt:lpstr>
      <vt:lpstr>Committee Members of Royal Commission  for Jubail  </vt:lpstr>
      <vt:lpstr>PowerPoint Presentation</vt:lpstr>
      <vt:lpstr>PowerPoint Presentation</vt:lpstr>
      <vt:lpstr>  Committee members will arrange  a presentation for All Candidates  and,  provide  more detailed  information About  admission requirements!   Thank  YOU! 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Dr. Murad Alsawalha</cp:lastModifiedBy>
  <cp:revision>1016</cp:revision>
  <cp:lastPrinted>2014-02-10T09:19:07Z</cp:lastPrinted>
  <dcterms:created xsi:type="dcterms:W3CDTF">2010-05-23T14:28:12Z</dcterms:created>
  <dcterms:modified xsi:type="dcterms:W3CDTF">2014-02-10T09:42:23Z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0x0101003DB22C05F154CF459BF06597A136D57B</vt:lpwstr>
  </property>
</Properties>
</file>